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7"/>
    <p:sldId id="257" r:id="rId6"/>
    <p:sldId id="258" r:id="rId12"/>
    <p:sldId id="259" r:id="rId13"/>
    <p:sldId id="260" r:id="rId14"/>
  </p:sldIdLst>
  <p:sldSz cy="5143500" cx="9144000"/>
  <p:notesSz cx="6858000" cy="9144000"/>
  <p:embeddedFontLst>
    <p:embeddedFont>
      <p:font typeface="Roboto"/>
      <p:regular r:id="rId8"/>
      <p:bold r:id="rId9"/>
      <p:italic r:id="rId10"/>
      <p:boldItalic r:id="rId1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slide" Target="slides/slide2.xml"/><Relationship Id="rId7" Type="http://schemas.openxmlformats.org/officeDocument/2006/relationships/slide" Target="slides/slide1.xml"/><Relationship Id="rId8" Type="http://schemas.openxmlformats.org/officeDocument/2006/relationships/font" Target="fonts/Roboto-regular.fntdata"/><Relationship Id="rId9" Type="http://schemas.openxmlformats.org/officeDocument/2006/relationships/font" Target="fonts/Roboto-bold.fntdata"/><Relationship Id="rId10" Type="http://schemas.openxmlformats.org/officeDocument/2006/relationships/font" Target="fonts/Roboto-italic.fntdata"/><Relationship Id="rId11" Type="http://schemas.openxmlformats.org/officeDocument/2006/relationships/font" Target="fonts/Roboto-boldItalic.fntdata"/><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Byzantine General Problem</a:t>
            </a:r>
          </a:p>
        </p:txBody>
      </p:sp>
      <p:sp>
        <p:nvSpPr>
          <p:cNvPr id="3" name="Subtitle 2"/>
          <p:cNvSpPr>
            <a:spLocks noGrp="1"/>
          </p:cNvSpPr>
          <p:nvPr>
            <p:ph type="subTitle" idx="1"/>
          </p:nvPr>
        </p:nvSpPr>
        <p:spPr/>
        <p:txBody>
          <a:bodyPr/>
          <a:lstStyle/>
          <a:p>
            <a:r>
              <a:t>Presented by Mihir Vora</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Slide 1</a:t>
            </a:r>
          </a:p>
        </p:txBody>
      </p:sp>
      <p:sp>
        <p:nvSpPr>
          <p:cNvPr id="3" name="Text Placeholder 2"/>
          <p:cNvSpPr>
            <a:spLocks noGrp="1"/>
          </p:cNvSpPr>
          <p:nvPr>
            <p:ph type="body" idx="1"/>
          </p:nvPr>
        </p:nvSpPr>
        <p:spPr/>
        <p:txBody>
          <a:bodyPr/>
          <a:lstStyle/>
          <a:p>
            <a:r>
              <a:t>The Byzantine General's Problem - A Foundation for Trust**</a:t>
            </a:r>
          </a:p>
        </p:txBody>
      </p:sp>
      <p:pic>
        <p:nvPicPr>
          <p:cNvPr id="4" name="Picture 3" descr="image.png"/>
          <p:cNvPicPr>
            <a:picLocks noChangeAspect="1"/>
          </p:cNvPicPr>
          <p:nvPr/>
        </p:nvPicPr>
        <p:blipFill>
          <a:blip r:embed="rId2"/>
          <a:stretch>
            <a:fillRect/>
          </a:stretch>
        </p:blipFill>
        <p:spPr>
          <a:xfrm>
            <a:off x="5486400" y="914400"/>
            <a:ext cx="3657600" cy="2743200"/>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Overview</a:t>
            </a:r>
          </a:p>
        </p:txBody>
      </p:sp>
      <p:sp>
        <p:nvSpPr>
          <p:cNvPr id="3" name="Text Placeholder 2"/>
          <p:cNvSpPr>
            <a:spLocks noGrp="1"/>
          </p:cNvSpPr>
          <p:nvPr>
            <p:ph type="body" idx="1"/>
          </p:nvPr>
        </p:nvSpPr>
        <p:spPr/>
        <p:txBody>
          <a:bodyPr/>
          <a:lstStyle/>
          <a:p>
            <a:r>
              <a:t>The Byzantine General's Problem (BGP), conceived by Lamport, Shostak, and Pease in 1982, presents a fundamental challenge in distributed systems how can a group of agents achieve consensus when some members might be malicious? Imagine several Byzantine generals, each commanding a portion of an army, needing to coordinate an attack or retreat. Some of these generals are loyal, striving for a unified strategy. Crucially, however, a subset are traitors, actively working to disrupt the consensus by spreading conflicting information. These traitors might send different orders to different loyal generals, aiming to confuse and divide the army. The core question the BGP asks is: How can the loyal generals, despite the potential for deceptive communication from the traitors, arrive at a common and reliable decision? The problem's significance extends far beyond military scenarios, touching upon any decentralized system where trust cannot be assumed, including critical infrastructure, financial systems, and, notably, blockchain technologies.</a:t>
            </a:r>
          </a:p>
        </p:txBody>
      </p:sp>
      <p:pic>
        <p:nvPicPr>
          <p:cNvPr id="4" name="Picture 3" descr="image.png"/>
          <p:cNvPicPr>
            <a:picLocks noChangeAspect="1"/>
          </p:cNvPicPr>
          <p:nvPr/>
        </p:nvPicPr>
        <p:blipFill>
          <a:blip r:embed="rId2"/>
          <a:stretch>
            <a:fillRect/>
          </a:stretch>
        </p:blipFill>
        <p:spPr>
          <a:xfrm>
            <a:off x="5486400" y="914400"/>
            <a:ext cx="3657600" cy="274320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Slide 2</a:t>
            </a:r>
          </a:p>
        </p:txBody>
      </p:sp>
      <p:sp>
        <p:nvSpPr>
          <p:cNvPr id="3" name="Text Placeholder 2"/>
          <p:cNvSpPr>
            <a:spLocks noGrp="1"/>
          </p:cNvSpPr>
          <p:nvPr>
            <p:ph type="body" idx="1"/>
          </p:nvPr>
        </p:nvSpPr>
        <p:spPr/>
        <p:txBody>
          <a:bodyPr/>
          <a:lstStyle/>
          <a:p>
            <a:r>
              <a:t>Understanding the Challenge: Fault Tolerance and Consensus**</a:t>
            </a:r>
          </a:p>
        </p:txBody>
      </p:sp>
      <p:pic>
        <p:nvPicPr>
          <p:cNvPr id="4" name="Picture 3" descr="image.png"/>
          <p:cNvPicPr>
            <a:picLocks noChangeAspect="1"/>
          </p:cNvPicPr>
          <p:nvPr/>
        </p:nvPicPr>
        <p:blipFill>
          <a:blip r:embed="rId2"/>
          <a:stretch>
            <a:fillRect/>
          </a:stretch>
        </p:blipFill>
        <p:spPr>
          <a:xfrm>
            <a:off x="5486400" y="914400"/>
            <a:ext cx="3657600" cy="2743200"/>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Conclusion</a:t>
            </a:r>
          </a:p>
        </p:txBody>
      </p:sp>
      <p:sp>
        <p:nvSpPr>
          <p:cNvPr id="3" name="Text Placeholder 2"/>
          <p:cNvSpPr>
            <a:spLocks noGrp="1"/>
          </p:cNvSpPr>
          <p:nvPr>
            <p:ph type="body" idx="1"/>
          </p:nvPr>
        </p:nvSpPr>
        <p:spPr/>
        <p:txBody>
          <a:bodyPr/>
          <a:lstStyle/>
          <a:p>
            <a:r>
              <a:t>**Key Points:**</a:t>
            </a:r>
          </a:p>
          <a:p/>
          <a:p>
            <a:r>
              <a:t>* **Byzantine General's Problem (BGP):** A fundamental challenge in distributed systems where some members may be malicious and spread conflicting information.</a:t>
            </a:r>
          </a:p>
          <a:p>
            <a:r>
              <a:t>* **Fault Tolerance and Consensus:** BGP requires systems to tolerate malicious actors and reach agreement on a common decision despite potential failures.</a:t>
            </a:r>
          </a:p>
          <a:p>
            <a:r>
              <a:t>* **Blockchain as a Solution:** Consensus mechanisms like Proof-of-Work (PoW) and Proof-of-Stake (PoS) provide Byzantine Fault Tolerance in blockchain networks.</a:t>
            </a:r>
          </a:p>
          <a:p>
            <a:r>
              <a:t>* **Decentralized Trust Anchors:** Blockchain distributes the decision-making process and uses cryptographic techniques to create trusted and immutable records, reducing reliance on central authorities.</a:t>
            </a: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